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9906000" cy="6858000" type="A4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ไม่มีสไตล์ ไม่มีเส้นตาราง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สไตล์ธีม 1 - เน้น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DA37D80-6434-44D0-A028-1B22A696006F}" styleName="สไตล์สีอ่อน 3 - เน้น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54" y="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284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>
            <a:extLst>
              <a:ext uri="{FF2B5EF4-FFF2-40B4-BE49-F238E27FC236}">
                <a16:creationId xmlns:a16="http://schemas.microsoft.com/office/drawing/2014/main" id="{6E821818-9FC4-4F7B-A09F-FE3C9E2C91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39" cy="466434"/>
          </a:xfrm>
          <a:prstGeom prst="rect">
            <a:avLst/>
          </a:prstGeom>
        </p:spPr>
        <p:txBody>
          <a:bodyPr vert="horz" lIns="96615" tIns="48307" rIns="96615" bIns="4830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0F2F8513-9BC5-4CC9-BE14-D94787AFDAF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39" cy="466434"/>
          </a:xfrm>
          <a:prstGeom prst="rect">
            <a:avLst/>
          </a:prstGeom>
        </p:spPr>
        <p:txBody>
          <a:bodyPr vert="horz" lIns="96615" tIns="48307" rIns="96615" bIns="48307" rtlCol="0"/>
          <a:lstStyle>
            <a:lvl1pPr algn="r">
              <a:defRPr sz="1300"/>
            </a:lvl1pPr>
          </a:lstStyle>
          <a:p>
            <a:fld id="{350A89FF-5624-4ADD-BC1B-69A1E8808FDE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594E17C8-D87E-48DD-BA3F-DCF93AAA2F3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39" cy="466433"/>
          </a:xfrm>
          <a:prstGeom prst="rect">
            <a:avLst/>
          </a:prstGeom>
        </p:spPr>
        <p:txBody>
          <a:bodyPr vert="horz" lIns="96615" tIns="48307" rIns="96615" bIns="4830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373BA1B4-A516-43B9-81B3-0330C5F8D2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39" cy="466433"/>
          </a:xfrm>
          <a:prstGeom prst="rect">
            <a:avLst/>
          </a:prstGeom>
        </p:spPr>
        <p:txBody>
          <a:bodyPr vert="horz" lIns="96615" tIns="48307" rIns="96615" bIns="48307" rtlCol="0" anchor="b"/>
          <a:lstStyle>
            <a:lvl1pPr algn="r">
              <a:defRPr sz="1300"/>
            </a:lvl1pPr>
          </a:lstStyle>
          <a:p>
            <a:fld id="{0FA26AEB-E33F-4B7D-B27D-5C86C3A3C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307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79" cy="465336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970406" y="0"/>
            <a:ext cx="3038379" cy="465336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fld id="{5950A97C-81C0-4259-8559-CFC451DF06EA}" type="datetimeFigureOut">
              <a:rPr lang="th-TH" smtClean="0"/>
              <a:t>12/03/68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696913"/>
            <a:ext cx="5038725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701041" y="4416269"/>
            <a:ext cx="5608320" cy="4183600"/>
          </a:xfrm>
          <a:prstGeom prst="rect">
            <a:avLst/>
          </a:prstGeom>
        </p:spPr>
        <p:txBody>
          <a:bodyPr vert="horz" lIns="91422" tIns="45711" rIns="91422" bIns="45711" rtlCol="0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829591"/>
            <a:ext cx="3038379" cy="465336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970406" y="8829591"/>
            <a:ext cx="3038379" cy="465336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33C545A8-DD3B-4EAF-8805-284D9669107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43716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757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26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60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927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20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3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62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5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92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338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E4E4C-48AD-4697-A609-3183969E5DAF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62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38A2C232-0DC3-470B-A8CE-E122965BFB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39"/>
          <a:stretch/>
        </p:blipFill>
        <p:spPr>
          <a:xfrm>
            <a:off x="901291" y="5372318"/>
            <a:ext cx="1427018" cy="621803"/>
          </a:xfrm>
          <a:prstGeom prst="rect">
            <a:avLst/>
          </a:prstGeom>
        </p:spPr>
      </p:pic>
      <p:graphicFrame>
        <p:nvGraphicFramePr>
          <p:cNvPr id="4" name="ตาราง 4">
            <a:extLst>
              <a:ext uri="{FF2B5EF4-FFF2-40B4-BE49-F238E27FC236}">
                <a16:creationId xmlns:a16="http://schemas.microsoft.com/office/drawing/2014/main" id="{E6F890E0-B9FF-4D7B-B20E-4CD2316D2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460363"/>
              </p:ext>
            </p:extLst>
          </p:nvPr>
        </p:nvGraphicFramePr>
        <p:xfrm>
          <a:off x="0" y="1"/>
          <a:ext cx="9906000" cy="68579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72571">
                  <a:extLst>
                    <a:ext uri="{9D8B030D-6E8A-4147-A177-3AD203B41FA5}">
                      <a16:colId xmlns:a16="http://schemas.microsoft.com/office/drawing/2014/main" val="536405222"/>
                    </a:ext>
                  </a:extLst>
                </a:gridCol>
                <a:gridCol w="175796">
                  <a:extLst>
                    <a:ext uri="{9D8B030D-6E8A-4147-A177-3AD203B41FA5}">
                      <a16:colId xmlns:a16="http://schemas.microsoft.com/office/drawing/2014/main" val="3562535790"/>
                    </a:ext>
                  </a:extLst>
                </a:gridCol>
                <a:gridCol w="3213393">
                  <a:extLst>
                    <a:ext uri="{9D8B030D-6E8A-4147-A177-3AD203B41FA5}">
                      <a16:colId xmlns:a16="http://schemas.microsoft.com/office/drawing/2014/main" val="3469100712"/>
                    </a:ext>
                  </a:extLst>
                </a:gridCol>
                <a:gridCol w="175796">
                  <a:extLst>
                    <a:ext uri="{9D8B030D-6E8A-4147-A177-3AD203B41FA5}">
                      <a16:colId xmlns:a16="http://schemas.microsoft.com/office/drawing/2014/main" val="3564473153"/>
                    </a:ext>
                  </a:extLst>
                </a:gridCol>
                <a:gridCol w="3168444">
                  <a:extLst>
                    <a:ext uri="{9D8B030D-6E8A-4147-A177-3AD203B41FA5}">
                      <a16:colId xmlns:a16="http://schemas.microsoft.com/office/drawing/2014/main" val="3676567075"/>
                    </a:ext>
                  </a:extLst>
                </a:gridCol>
              </a:tblGrid>
              <a:tr h="6857999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49048706"/>
                  </a:ext>
                </a:extLst>
              </a:tr>
            </a:tbl>
          </a:graphicData>
        </a:graphic>
      </p:graphicFrame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D8247884-5D2C-4B70-A132-AC61991CDD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164" y="17221"/>
            <a:ext cx="3144645" cy="1909162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10830661-A974-438B-A927-72EF79D78D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6" t="15604" r="12587"/>
          <a:stretch/>
        </p:blipFill>
        <p:spPr>
          <a:xfrm>
            <a:off x="6734830" y="4952918"/>
            <a:ext cx="3185028" cy="1909162"/>
          </a:xfrm>
          <a:prstGeom prst="rect">
            <a:avLst/>
          </a:prstGeom>
        </p:spPr>
      </p:pic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83F3BE36-2733-45CC-A389-923FEFEDBF67}"/>
              </a:ext>
            </a:extLst>
          </p:cNvPr>
          <p:cNvSpPr txBox="1"/>
          <p:nvPr/>
        </p:nvSpPr>
        <p:spPr>
          <a:xfrm>
            <a:off x="6772045" y="3342170"/>
            <a:ext cx="3036408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เอกสารแนะนำประชาสัมพันธ์</a:t>
            </a:r>
          </a:p>
          <a:p>
            <a:pPr algn="ctr"/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ความรู้ หลักเกณฑ์ การชำระภาษี</a:t>
            </a:r>
          </a:p>
          <a:p>
            <a:pPr algn="ctr"/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โดย กองคลัง</a:t>
            </a:r>
            <a:endParaRPr lang="th-TH" sz="2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โทร. 043-750856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75CFB400-0976-4404-B587-08D6E54C0492}"/>
              </a:ext>
            </a:extLst>
          </p:cNvPr>
          <p:cNvSpPr txBox="1"/>
          <p:nvPr/>
        </p:nvSpPr>
        <p:spPr>
          <a:xfrm>
            <a:off x="50483" y="214300"/>
            <a:ext cx="3080643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หลักฐานที่ใช้ในการเสียภาษีป้าย</a:t>
            </a:r>
          </a:p>
          <a:p>
            <a:r>
              <a:rPr lang="th-TH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กรณีติดตั้งใหม่</a:t>
            </a:r>
          </a:p>
          <a:p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- ใบอนุญาตติดตั้งป้าย ใบเสร็จรับเงินค่าทำป้าย</a:t>
            </a:r>
          </a:p>
          <a:p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- รูปป้าย พร้อมขนาด ความกว้าง </a:t>
            </a:r>
            <a:r>
              <a:rPr lang="en-US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x </a:t>
            </a:r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ยาว</a:t>
            </a:r>
          </a:p>
          <a:p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- สำเนาทะเบียนบ้าน บัตรประจำตัวประชาชน/บัตร </a:t>
            </a:r>
          </a:p>
          <a:p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ข้าราชการ/บัตรพนักงานรัฐวิสาหกิจ</a:t>
            </a:r>
          </a:p>
          <a:p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กรณีเจ้าของป้ายเป็นนิติบุคคล</a:t>
            </a:r>
          </a:p>
          <a:p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ให้แนบหนังสือรับรองสำนักงานทะเบียนหุ้นส่วนบริษัท ทะเบียนพาณิชย์  หรือหลักฐาน</a:t>
            </a:r>
            <a:r>
              <a:rPr lang="th-TH" sz="1600" dirty="0" err="1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อื่นๆ</a:t>
            </a:r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(ถ้ามี)</a:t>
            </a:r>
          </a:p>
          <a:p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หนังสือมอบอำนาจ (กรณีไม่สามารถยื่นแบบได้ด้วยตนเอง พร้อมติดอากรแสตมป์ตามกฎหมาย) </a:t>
            </a:r>
          </a:p>
          <a:p>
            <a:endParaRPr lang="th-TH" sz="400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กรณีภาษีป้าย (รายเก่า) ที่ยื่นชำระทุกปี</a:t>
            </a:r>
          </a:p>
          <a:p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ให้เจ้าของป้ายยื่นแบบภาษีป้าย (</a:t>
            </a:r>
            <a:r>
              <a:rPr lang="th-TH" sz="1600" dirty="0" err="1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ภ.ป</a:t>
            </a:r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1) พร้อมใบเสร็จรับเงินการเสียภาษีครั้งสุดท้าย</a:t>
            </a:r>
          </a:p>
          <a:p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กรณีเจ้าของป้ายเป็นนิติบุคคล </a:t>
            </a:r>
          </a:p>
          <a:p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ให้แนบหนังสือรับรองสำนักงานทะเบียนหุ้นส่วนบริษัท พร้อมกับการยื่นแบบ </a:t>
            </a:r>
            <a:r>
              <a:rPr lang="th-TH" sz="1600" dirty="0" err="1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ภ.ป</a:t>
            </a:r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1</a:t>
            </a:r>
          </a:p>
          <a:p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หนังสือมอบอำนาจ (กรณีไม่สามารถยื่นแบบได้ด้วยตนเอง พร้อมติดอากรแสตมป์ตามกฎหมาย) และ ใบเสร็จรับเงินการเสียภาษีครั้งสุดท้าย (ถ้ามี)</a:t>
            </a:r>
          </a:p>
        </p:txBody>
      </p: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4D969047-5785-4200-994B-0C4ACC07BED7}"/>
              </a:ext>
            </a:extLst>
          </p:cNvPr>
          <p:cNvSpPr txBox="1"/>
          <p:nvPr/>
        </p:nvSpPr>
        <p:spPr>
          <a:xfrm>
            <a:off x="3444861" y="4458355"/>
            <a:ext cx="308064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h-TH" sz="14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ผู้ใดจงใจไม่ยื่นแบบแสดงรายการภาษีป้าย ต้องระวางโทษปรับตั้งแต่ 5,000 บาท ถึง 50,000 บาท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h-TH" sz="14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ผู้ใดโดยรู้หรือจงใจแจ้งความเท็จ ให้ถ้อยคำเท็จ หรือพยายามหลีกเลี่ยงภาษีป้ายต้องระวางโทษจำคุกไม่ เกิน 1 ปี หรือปรับตั้งแต่ 5,000 บาท ถึง 50,000 บาท หรือทั้งจำทั้งปรับ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h-TH" sz="14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ผู้ใดไม่แจ้งรับโอนป้าย หรือไม่แสดงรายการเสียภาษีป้ายไว้ ณ ที่เปิดเผยในสถานที่ประกอบกิจการ ต้องระวางโทษปรับ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h-TH" sz="14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ตั้งแต่ 1,000 บาท ถึง 10,000 บาท</a:t>
            </a:r>
            <a:endParaRPr lang="en-US" sz="1400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5" name="กล่องข้อความ 14">
            <a:extLst>
              <a:ext uri="{FF2B5EF4-FFF2-40B4-BE49-F238E27FC236}">
                <a16:creationId xmlns:a16="http://schemas.microsoft.com/office/drawing/2014/main" id="{C1B9E359-B4E8-4E20-8664-925F5D2A12D7}"/>
              </a:ext>
            </a:extLst>
          </p:cNvPr>
          <p:cNvSpPr txBox="1"/>
          <p:nvPr/>
        </p:nvSpPr>
        <p:spPr>
          <a:xfrm>
            <a:off x="3352787" y="4111612"/>
            <a:ext cx="31727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บทกำหนดโทษ</a:t>
            </a:r>
          </a:p>
        </p:txBody>
      </p:sp>
      <p:sp>
        <p:nvSpPr>
          <p:cNvPr id="16" name="กล่องข้อความ 15">
            <a:extLst>
              <a:ext uri="{FF2B5EF4-FFF2-40B4-BE49-F238E27FC236}">
                <a16:creationId xmlns:a16="http://schemas.microsoft.com/office/drawing/2014/main" id="{71D4DA50-FB06-4E95-989A-192447EFE8DE}"/>
              </a:ext>
            </a:extLst>
          </p:cNvPr>
          <p:cNvSpPr txBox="1"/>
          <p:nvPr/>
        </p:nvSpPr>
        <p:spPr>
          <a:xfrm>
            <a:off x="3338932" y="265250"/>
            <a:ext cx="3068793" cy="181588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thaiDist"/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- ป้ายที่เริ่มติดตั้ง หรือแสดงในปีแรกให้เสียภาษีป้าย ตั้งแต่วันที่ติดตั้ง จนถึงงวดสุดท้ายของปี </a:t>
            </a:r>
          </a:p>
          <a:p>
            <a:pPr algn="thaiDist"/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(คิดภาษีป้าย เป็นรายงวด งวดละ 3 เดือน) </a:t>
            </a:r>
          </a:p>
          <a:p>
            <a:pPr algn="thaiDist"/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1600" u="sng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งวด 1</a:t>
            </a:r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	มกราคม – มีนาคม 	= 100 % </a:t>
            </a:r>
          </a:p>
          <a:p>
            <a:pPr algn="thaiDist"/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1600" u="sng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งวด 2</a:t>
            </a:r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	เมษายน – มิถุนายน 	= 75 % </a:t>
            </a:r>
          </a:p>
          <a:p>
            <a:pPr algn="thaiDist"/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1600" u="sng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งวด 3</a:t>
            </a:r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	กรกฎาคม – กันยายน     = 50 % </a:t>
            </a:r>
          </a:p>
          <a:p>
            <a:pPr algn="thaiDist"/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1600" u="sng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งวด 4</a:t>
            </a:r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	ตุลาคม – ธันวาคม 	= 25 %</a:t>
            </a:r>
            <a:endParaRPr lang="en-US" sz="1600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7" name="กล่องข้อความ 16">
            <a:extLst>
              <a:ext uri="{FF2B5EF4-FFF2-40B4-BE49-F238E27FC236}">
                <a16:creationId xmlns:a16="http://schemas.microsoft.com/office/drawing/2014/main" id="{9AD6600A-C295-420B-A1E8-7EC0EB33B32F}"/>
              </a:ext>
            </a:extLst>
          </p:cNvPr>
          <p:cNvSpPr txBox="1"/>
          <p:nvPr/>
        </p:nvSpPr>
        <p:spPr>
          <a:xfrm>
            <a:off x="28451" y="5529275"/>
            <a:ext cx="31588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การชำระภาษี</a:t>
            </a:r>
          </a:p>
        </p:txBody>
      </p:sp>
      <p:sp>
        <p:nvSpPr>
          <p:cNvPr id="18" name="กล่องข้อความ 17">
            <a:extLst>
              <a:ext uri="{FF2B5EF4-FFF2-40B4-BE49-F238E27FC236}">
                <a16:creationId xmlns:a16="http://schemas.microsoft.com/office/drawing/2014/main" id="{78AB233F-3CD9-41F0-84A7-AB13A64E7971}"/>
              </a:ext>
            </a:extLst>
          </p:cNvPr>
          <p:cNvSpPr txBox="1"/>
          <p:nvPr/>
        </p:nvSpPr>
        <p:spPr>
          <a:xfrm>
            <a:off x="3352787" y="2429186"/>
            <a:ext cx="317271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h-TH" sz="14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ไม่ยื่นแบบแสดงรายการภาษีป้ายภายในกำหนด ให้เสียเงินเพิ่มร้อยละ 10 ของค่าภาษี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h-TH" sz="14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ยื่นแบบแสดงรายการภาษีป้ายไม่ถูกต้อง ทำให้จำนวนเงินที่จะต้องเสียภาษีป้ายลดน้อยลงให้เสียเงินเพิ่ม ร้อยละ 10 ของค่าภาษีป้ายที่ประเมินเพิ่มเติม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h-TH" sz="14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ไม่ชำระภาษีป้ายภายในเวลาที่กำหนด ให้เสียเงินเพิ่มร้อยละ 2 ต่อเดือนของค่าภาษีป้าย </a:t>
            </a:r>
            <a:endParaRPr lang="en-US" sz="1400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FD4BE316-4800-4530-BF12-6A4234BB1CFF}"/>
              </a:ext>
            </a:extLst>
          </p:cNvPr>
          <p:cNvSpPr txBox="1"/>
          <p:nvPr/>
        </p:nvSpPr>
        <p:spPr>
          <a:xfrm>
            <a:off x="3338933" y="2082867"/>
            <a:ext cx="31865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เงินเพิ่ม</a:t>
            </a:r>
          </a:p>
        </p:txBody>
      </p:sp>
      <p:sp>
        <p:nvSpPr>
          <p:cNvPr id="21" name="กล่องข้อความ 20">
            <a:extLst>
              <a:ext uri="{FF2B5EF4-FFF2-40B4-BE49-F238E27FC236}">
                <a16:creationId xmlns:a16="http://schemas.microsoft.com/office/drawing/2014/main" id="{AF830B2C-CCEC-4674-B1DE-70EB3B0451CF}"/>
              </a:ext>
            </a:extLst>
          </p:cNvPr>
          <p:cNvSpPr txBox="1"/>
          <p:nvPr/>
        </p:nvSpPr>
        <p:spPr>
          <a:xfrm>
            <a:off x="-6925" y="6036468"/>
            <a:ext cx="31780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18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ให้เจ้าของป้ายชำระภาษีป้ายภายใน 15 วัน นับแต่วันที่ได้รับแจ้งการประเมิน </a:t>
            </a:r>
          </a:p>
        </p:txBody>
      </p:sp>
      <p:pic>
        <p:nvPicPr>
          <p:cNvPr id="28" name="รูปภาพ 27">
            <a:extLst>
              <a:ext uri="{FF2B5EF4-FFF2-40B4-BE49-F238E27FC236}">
                <a16:creationId xmlns:a16="http://schemas.microsoft.com/office/drawing/2014/main" id="{5F5F0D4C-2E7C-4A34-A17D-1CA3004426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931" y="3698161"/>
            <a:ext cx="1176337" cy="553994"/>
          </a:xfrm>
          <a:prstGeom prst="rect">
            <a:avLst/>
          </a:prstGeom>
        </p:spPr>
      </p:pic>
      <p:pic>
        <p:nvPicPr>
          <p:cNvPr id="2" name="รูปภาพ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794" y="1989348"/>
            <a:ext cx="875982" cy="875982"/>
          </a:xfrm>
          <a:prstGeom prst="rect">
            <a:avLst/>
          </a:prstGeom>
        </p:spPr>
      </p:pic>
      <p:sp>
        <p:nvSpPr>
          <p:cNvPr id="3" name="สี่เหลี่ยมผืนผ้า 2"/>
          <p:cNvSpPr/>
          <p:nvPr/>
        </p:nvSpPr>
        <p:spPr>
          <a:xfrm>
            <a:off x="6855401" y="2883781"/>
            <a:ext cx="2869696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h-TH" sz="25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ngsanaUPC" panose="02020603050405020304" pitchFamily="18" charset="-34"/>
                <a:cs typeface="AngsanaUPC" panose="02020603050405020304" pitchFamily="18" charset="-34"/>
              </a:rPr>
              <a:t>องค์การบริหารส่วนตำบลท่าตูม</a:t>
            </a:r>
          </a:p>
        </p:txBody>
      </p:sp>
    </p:spTree>
    <p:extLst>
      <p:ext uri="{BB962C8B-B14F-4D97-AF65-F5344CB8AC3E}">
        <p14:creationId xmlns:p14="http://schemas.microsoft.com/office/powerpoint/2010/main" val="2517228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4">
            <a:extLst>
              <a:ext uri="{FF2B5EF4-FFF2-40B4-BE49-F238E27FC236}">
                <a16:creationId xmlns:a16="http://schemas.microsoft.com/office/drawing/2014/main" id="{E6F890E0-B9FF-4D7B-B20E-4CD2316D2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993471"/>
              </p:ext>
            </p:extLst>
          </p:nvPr>
        </p:nvGraphicFramePr>
        <p:xfrm>
          <a:off x="0" y="1"/>
          <a:ext cx="9906000" cy="68579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72571">
                  <a:extLst>
                    <a:ext uri="{9D8B030D-6E8A-4147-A177-3AD203B41FA5}">
                      <a16:colId xmlns:a16="http://schemas.microsoft.com/office/drawing/2014/main" val="536405222"/>
                    </a:ext>
                  </a:extLst>
                </a:gridCol>
                <a:gridCol w="175796">
                  <a:extLst>
                    <a:ext uri="{9D8B030D-6E8A-4147-A177-3AD203B41FA5}">
                      <a16:colId xmlns:a16="http://schemas.microsoft.com/office/drawing/2014/main" val="3562535790"/>
                    </a:ext>
                  </a:extLst>
                </a:gridCol>
                <a:gridCol w="3213393">
                  <a:extLst>
                    <a:ext uri="{9D8B030D-6E8A-4147-A177-3AD203B41FA5}">
                      <a16:colId xmlns:a16="http://schemas.microsoft.com/office/drawing/2014/main" val="3469100712"/>
                    </a:ext>
                  </a:extLst>
                </a:gridCol>
                <a:gridCol w="175796">
                  <a:extLst>
                    <a:ext uri="{9D8B030D-6E8A-4147-A177-3AD203B41FA5}">
                      <a16:colId xmlns:a16="http://schemas.microsoft.com/office/drawing/2014/main" val="3564473153"/>
                    </a:ext>
                  </a:extLst>
                </a:gridCol>
                <a:gridCol w="3168444">
                  <a:extLst>
                    <a:ext uri="{9D8B030D-6E8A-4147-A177-3AD203B41FA5}">
                      <a16:colId xmlns:a16="http://schemas.microsoft.com/office/drawing/2014/main" val="3676567075"/>
                    </a:ext>
                  </a:extLst>
                </a:gridCol>
              </a:tblGrid>
              <a:tr h="6857999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49048706"/>
                  </a:ext>
                </a:extLst>
              </a:tr>
            </a:tbl>
          </a:graphicData>
        </a:graphic>
      </p:graphicFrame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7F291277-F8E3-4D8A-8A6A-F91D25D30FD4}"/>
              </a:ext>
            </a:extLst>
          </p:cNvPr>
          <p:cNvSpPr txBox="1"/>
          <p:nvPr/>
        </p:nvSpPr>
        <p:spPr>
          <a:xfrm>
            <a:off x="0" y="69273"/>
            <a:ext cx="3172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ภาษีป้าย</a:t>
            </a:r>
          </a:p>
        </p:txBody>
      </p:sp>
      <p:graphicFrame>
        <p:nvGraphicFramePr>
          <p:cNvPr id="9" name="ตาราง 16">
            <a:extLst>
              <a:ext uri="{FF2B5EF4-FFF2-40B4-BE49-F238E27FC236}">
                <a16:creationId xmlns:a16="http://schemas.microsoft.com/office/drawing/2014/main" id="{D30F6C5C-AEA9-4348-B582-9695F2EF6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947847"/>
              </p:ext>
            </p:extLst>
          </p:nvPr>
        </p:nvGraphicFramePr>
        <p:xfrm>
          <a:off x="3359722" y="1158025"/>
          <a:ext cx="3172691" cy="35712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66460">
                  <a:extLst>
                    <a:ext uri="{9D8B030D-6E8A-4147-A177-3AD203B41FA5}">
                      <a16:colId xmlns:a16="http://schemas.microsoft.com/office/drawing/2014/main" val="3263889661"/>
                    </a:ext>
                  </a:extLst>
                </a:gridCol>
                <a:gridCol w="701190">
                  <a:extLst>
                    <a:ext uri="{9D8B030D-6E8A-4147-A177-3AD203B41FA5}">
                      <a16:colId xmlns:a16="http://schemas.microsoft.com/office/drawing/2014/main" val="1405982025"/>
                    </a:ext>
                  </a:extLst>
                </a:gridCol>
                <a:gridCol w="705041">
                  <a:extLst>
                    <a:ext uri="{9D8B030D-6E8A-4147-A177-3AD203B41FA5}">
                      <a16:colId xmlns:a16="http://schemas.microsoft.com/office/drawing/2014/main" val="34546663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ประเภทป้าย</a:t>
                      </a:r>
                      <a:endParaRPr lang="en-US" sz="20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แบบ </a:t>
                      </a:r>
                    </a:p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(ก)</a:t>
                      </a:r>
                      <a:r>
                        <a:rPr lang="th-TH" sz="1600" b="1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*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แบบ (ข)</a:t>
                      </a:r>
                      <a:r>
                        <a:rPr lang="th-TH" sz="1600" b="1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*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770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(1) ป้ายที่มีอักษรไทยล้วน</a:t>
                      </a:r>
                      <a:endParaRPr lang="en-US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 บาท</a:t>
                      </a:r>
                      <a:endParaRPr lang="en-US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 บาท</a:t>
                      </a:r>
                      <a:endParaRPr lang="en-US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16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(2) ป้ายที่มีอักษรไทยปนกับอักษรต่างประเทศ หรือปนกับภาพ และหรือเครื่องหมายอื่น</a:t>
                      </a:r>
                      <a:endParaRPr lang="en-US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52 บาท</a:t>
                      </a:r>
                      <a:endParaRPr lang="en-US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26 บาท</a:t>
                      </a:r>
                      <a:endParaRPr lang="en-US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099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(3) ป้ายที่ไม่มีอักษรไทย ไม่ว่าจะมีภาพหรือมีเครื่องหมาย</a:t>
                      </a:r>
                      <a:r>
                        <a:rPr lang="th-TH" sz="1600" b="1" kern="1200" dirty="0" err="1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ใดๆ</a:t>
                      </a:r>
                      <a:r>
                        <a:rPr lang="th-TH" sz="1600" b="1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หรือไม่ และป้ายที่มีอักษรไทยบางส่วนหรือทั้งหมดอยู่ใต้หรือต่ำกว่าอักษรต่างประเทศ</a:t>
                      </a:r>
                      <a:endParaRPr lang="th-TH" sz="1600" b="1" i="0" kern="1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50 บาท</a:t>
                      </a:r>
                      <a:endParaRPr lang="en-US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2284449"/>
                  </a:ext>
                </a:extLst>
              </a:tr>
            </a:tbl>
          </a:graphicData>
        </a:graphic>
      </p:graphicFrame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8002C256-10E7-4B9B-9A2B-95F2FBE2B768}"/>
              </a:ext>
            </a:extLst>
          </p:cNvPr>
          <p:cNvSpPr txBox="1"/>
          <p:nvPr/>
        </p:nvSpPr>
        <p:spPr>
          <a:xfrm>
            <a:off x="3359722" y="5006079"/>
            <a:ext cx="317269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thaiAlphaParenBoth"/>
            </a:pPr>
            <a:r>
              <a:rPr lang="th-TH" sz="1400" i="0" kern="1200" dirty="0">
                <a:solidFill>
                  <a:srgbClr val="FF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ป้ายที่มีข้อความ เครื่องหมาย หรือภาพที่เคลื่อนที่ หรือเปลี่ยนเป็นข้อความเครื่องหมาย หรือภาพอื่นได้</a:t>
            </a:r>
          </a:p>
          <a:p>
            <a:pPr marL="342900" indent="-342900">
              <a:buAutoNum type="thaiAlphaParenBoth"/>
            </a:pPr>
            <a:r>
              <a:rPr lang="th-TH" sz="1400" i="0" dirty="0">
                <a:solidFill>
                  <a:srgbClr val="FF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ป้ายนอกจาก (ก)</a:t>
            </a:r>
            <a:endParaRPr lang="en-US" sz="1400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5" name="กล่องข้อความ 14">
            <a:extLst>
              <a:ext uri="{FF2B5EF4-FFF2-40B4-BE49-F238E27FC236}">
                <a16:creationId xmlns:a16="http://schemas.microsoft.com/office/drawing/2014/main" id="{B5F9EE8D-A491-4165-9EA7-E39FCC9CF0D1}"/>
              </a:ext>
            </a:extLst>
          </p:cNvPr>
          <p:cNvSpPr txBox="1"/>
          <p:nvPr/>
        </p:nvSpPr>
        <p:spPr>
          <a:xfrm>
            <a:off x="3359722" y="203302"/>
            <a:ext cx="31726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อัตราภาษีป้าย</a:t>
            </a:r>
          </a:p>
        </p:txBody>
      </p:sp>
      <p:sp>
        <p:nvSpPr>
          <p:cNvPr id="16" name="กล่องข้อความ 15">
            <a:extLst>
              <a:ext uri="{FF2B5EF4-FFF2-40B4-BE49-F238E27FC236}">
                <a16:creationId xmlns:a16="http://schemas.microsoft.com/office/drawing/2014/main" id="{38AF4513-3073-4EE3-8487-E46EAEE5F899}"/>
              </a:ext>
            </a:extLst>
          </p:cNvPr>
          <p:cNvSpPr txBox="1"/>
          <p:nvPr/>
        </p:nvSpPr>
        <p:spPr>
          <a:xfrm>
            <a:off x="3359722" y="603118"/>
            <a:ext cx="31726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600" b="0" i="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อัตราค่าภาษี คำนวณตามพื้นที่ป้าย (กว้าง </a:t>
            </a:r>
            <a:r>
              <a:rPr lang="en-US" sz="1600" b="0" i="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x </a:t>
            </a:r>
            <a:r>
              <a:rPr lang="th-TH" sz="1600" b="0" i="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ยาว) เป็นตารางเซนติเมตร</a:t>
            </a:r>
            <a:endParaRPr lang="en-US" sz="1600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7" name="กล่องข้อความ 16">
            <a:extLst>
              <a:ext uri="{FF2B5EF4-FFF2-40B4-BE49-F238E27FC236}">
                <a16:creationId xmlns:a16="http://schemas.microsoft.com/office/drawing/2014/main" id="{963D477E-1FB2-46F4-9178-89B13CC57ACD}"/>
              </a:ext>
            </a:extLst>
          </p:cNvPr>
          <p:cNvSpPr txBox="1"/>
          <p:nvPr/>
        </p:nvSpPr>
        <p:spPr>
          <a:xfrm>
            <a:off x="4211783" y="4737575"/>
            <a:ext cx="23414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4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อัตราภาษีต่อขนาดพื้นที่ 500 ตารางเซนติเมตร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18" name="กล่องข้อความ 17">
            <a:extLst>
              <a:ext uri="{FF2B5EF4-FFF2-40B4-BE49-F238E27FC236}">
                <a16:creationId xmlns:a16="http://schemas.microsoft.com/office/drawing/2014/main" id="{274338A2-6750-4751-8039-6F19C8806904}"/>
              </a:ext>
            </a:extLst>
          </p:cNvPr>
          <p:cNvSpPr txBox="1"/>
          <p:nvPr/>
        </p:nvSpPr>
        <p:spPr>
          <a:xfrm>
            <a:off x="3512644" y="5824670"/>
            <a:ext cx="2916374" cy="923330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180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ถ้าคำนวณพื้นที่ของป้ายแล้ว </a:t>
            </a:r>
          </a:p>
          <a:p>
            <a:pPr algn="ctr"/>
            <a:r>
              <a:rPr lang="th-TH" sz="180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มีอัตราที่ต้องเสียภาษีต่ำกว่าป้ายละ 200บาท </a:t>
            </a:r>
          </a:p>
          <a:p>
            <a:pPr algn="ctr"/>
            <a:r>
              <a:rPr lang="th-TH" sz="180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ให้เสียภาษีป้ายละ 200 บาท</a:t>
            </a:r>
            <a:endParaRPr lang="en-US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กล่องข้อความ 19">
            <a:extLst>
              <a:ext uri="{FF2B5EF4-FFF2-40B4-BE49-F238E27FC236}">
                <a16:creationId xmlns:a16="http://schemas.microsoft.com/office/drawing/2014/main" id="{A20DE7AF-C5F4-44F8-B4C1-2F71B89994C1}"/>
              </a:ext>
            </a:extLst>
          </p:cNvPr>
          <p:cNvSpPr txBox="1"/>
          <p:nvPr/>
        </p:nvSpPr>
        <p:spPr>
          <a:xfrm>
            <a:off x="166254" y="2927573"/>
            <a:ext cx="2840182" cy="954107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thaiDist"/>
            <a:r>
              <a:rPr lang="th-TH" sz="1400" b="1" i="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เจ้าของป้าย </a:t>
            </a:r>
          </a:p>
          <a:p>
            <a:pPr algn="thaiDist"/>
            <a:r>
              <a:rPr lang="th-TH" sz="1400" b="0" i="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กรณีที่ไม่อาจหาตัวเจ้าของป้ายได้ ผู้ครอบครองป้าย เจ้าของหรือผู้ครอบครองอาคารหรือที่ดินที่เป็นที่ติดตั้งป้าย เป็นผู้มีหน้าที่เสียภาษีป้ายตามลำดับ</a:t>
            </a:r>
            <a:endParaRPr lang="en-US" sz="1400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กล่องข้อความ 20">
            <a:extLst>
              <a:ext uri="{FF2B5EF4-FFF2-40B4-BE49-F238E27FC236}">
                <a16:creationId xmlns:a16="http://schemas.microsoft.com/office/drawing/2014/main" id="{E27C0623-EFC7-4CDD-8355-B5BEF8F60BC4}"/>
              </a:ext>
            </a:extLst>
          </p:cNvPr>
          <p:cNvSpPr txBox="1"/>
          <p:nvPr/>
        </p:nvSpPr>
        <p:spPr>
          <a:xfrm>
            <a:off x="0" y="2540104"/>
            <a:ext cx="31406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ผู้เสียภาษีป้าย</a:t>
            </a:r>
          </a:p>
        </p:txBody>
      </p:sp>
      <p:sp>
        <p:nvSpPr>
          <p:cNvPr id="22" name="กล่องข้อความ 21">
            <a:extLst>
              <a:ext uri="{FF2B5EF4-FFF2-40B4-BE49-F238E27FC236}">
                <a16:creationId xmlns:a16="http://schemas.microsoft.com/office/drawing/2014/main" id="{68ADAE5F-C4DF-46FE-BE09-4ABFD2051742}"/>
              </a:ext>
            </a:extLst>
          </p:cNvPr>
          <p:cNvSpPr txBox="1"/>
          <p:nvPr/>
        </p:nvSpPr>
        <p:spPr>
          <a:xfrm>
            <a:off x="0" y="4282409"/>
            <a:ext cx="3172691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400" b="0" i="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ให้เจ้าของป้ายยื่นแบบแสดงรายการเสียภาษีป้าย (</a:t>
            </a:r>
            <a:r>
              <a:rPr lang="th-TH" sz="1400" b="0" i="0" dirty="0" err="1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ภ.ป</a:t>
            </a:r>
            <a:r>
              <a:rPr lang="th-TH" sz="1400" b="0" i="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. 1) ดังนี้</a:t>
            </a:r>
            <a:br>
              <a:rPr lang="th-TH" sz="14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400" b="0" i="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•  กรณีป้ายที่ติดตั้งใหม่ ให้ยื่นแบบ (ภ.ป.1) ภายใน 15 วัน</a:t>
            </a:r>
            <a:br>
              <a:rPr lang="th-TH" sz="14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400" b="0" i="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•  กรณีป้ายที่ชำระค่าภาษีป้ายต่อเนื่องทุกปี ให้ยื่นแบบ (</a:t>
            </a:r>
            <a:r>
              <a:rPr lang="th-TH" sz="1400" b="0" i="0" dirty="0" err="1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ภ.ป</a:t>
            </a:r>
            <a:r>
              <a:rPr lang="th-TH" sz="1400" b="0" i="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. 1) ได้ตั้งแต่ เดือนมกราคม ถึง เดือนมีนาคม ของทุกปี</a:t>
            </a:r>
            <a:br>
              <a:rPr lang="th-TH" sz="14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400" b="0" i="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• ในกรณีที่ติดตั้งหรือแสดงป้ายภายหลังเดือนมีนาคมหรือติดตั้งหรือแสดงป้ายใหม่แทนป้ายเดิม หรือเปลี่ยนแปลงแก้ไขป้ายอันเป็นเหตุให้ต้องเสียภาษีป้ายเพิ่มขึ้น ให้เจ้าของป้ายยื่นแบบแสดงรายการภาษีป้ายภายใน15 วัน นับแต่วันติดตั้งหรือแสดงป้าย หรือนับแต่วันเปลี่ยนแปลงแก้ไขแล้วแต่กรณี</a:t>
            </a:r>
            <a:br>
              <a:rPr lang="th-TH" sz="14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400" b="0" i="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•  หากท่านปลดป้ายลงเนื่องจากเลิกกิจการ ต้องแจ้งภายในเดือนธันวาคม ของทุกปี</a:t>
            </a:r>
            <a:endParaRPr lang="en-US" sz="1400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3" name="กล่องข้อความ 22">
            <a:extLst>
              <a:ext uri="{FF2B5EF4-FFF2-40B4-BE49-F238E27FC236}">
                <a16:creationId xmlns:a16="http://schemas.microsoft.com/office/drawing/2014/main" id="{CC6C554B-F38A-42E7-B891-A3693565C667}"/>
              </a:ext>
            </a:extLst>
          </p:cNvPr>
          <p:cNvSpPr txBox="1"/>
          <p:nvPr/>
        </p:nvSpPr>
        <p:spPr>
          <a:xfrm>
            <a:off x="-13865" y="4004991"/>
            <a:ext cx="25079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การยื่นแบบ </a:t>
            </a:r>
          </a:p>
        </p:txBody>
      </p:sp>
      <p:sp>
        <p:nvSpPr>
          <p:cNvPr id="24" name="กล่องข้อความ 23">
            <a:extLst>
              <a:ext uri="{FF2B5EF4-FFF2-40B4-BE49-F238E27FC236}">
                <a16:creationId xmlns:a16="http://schemas.microsoft.com/office/drawing/2014/main" id="{E00655AF-54C5-46D1-A15F-9C7E434E35D3}"/>
              </a:ext>
            </a:extLst>
          </p:cNvPr>
          <p:cNvSpPr txBox="1"/>
          <p:nvPr/>
        </p:nvSpPr>
        <p:spPr>
          <a:xfrm>
            <a:off x="20779" y="660970"/>
            <a:ext cx="314069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6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ได้แก่ ป้ายแสดงชื่อ ยี่ห้อ หรือเครื่องหมายที่ใช้ในการประกอบการค้าหรือประกอบกิจการอื่นเพื่อหารายได้หรือโฆษณาการค้าหรือกิจการอื่นเพื่อหารายได้ ไม่ว่าจะได้แสดงหรือโฆษณาไว้ที่วัตถุใด ๆ ด้วยอักษร ภาพ หรือเครื่องหมายที่เขียน แกะสลัก จารึกหรือทำให้ปรากฏด้วยวิธีอื่น จัดเก็บตามขนาดพื้นที่ป้าย และภาษาที่ใช้ อัตราภาษีต่อขนาดพื้นที่ 500 ตารางเซนติเมตร</a:t>
            </a:r>
            <a:endParaRPr lang="en-US" sz="1600" dirty="0"/>
          </a:p>
        </p:txBody>
      </p:sp>
      <p:pic>
        <p:nvPicPr>
          <p:cNvPr id="48" name="รูปภาพ 47">
            <a:extLst>
              <a:ext uri="{FF2B5EF4-FFF2-40B4-BE49-F238E27FC236}">
                <a16:creationId xmlns:a16="http://schemas.microsoft.com/office/drawing/2014/main" id="{CD79B2AE-DF30-419A-92BD-F898E71358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727" t="14542" r="25909" b="6645"/>
          <a:stretch/>
        </p:blipFill>
        <p:spPr>
          <a:xfrm>
            <a:off x="6768972" y="928253"/>
            <a:ext cx="3100203" cy="4379905"/>
          </a:xfrm>
          <a:prstGeom prst="rect">
            <a:avLst/>
          </a:prstGeom>
        </p:spPr>
      </p:pic>
      <p:sp>
        <p:nvSpPr>
          <p:cNvPr id="49" name="กล่องข้อความ 48">
            <a:extLst>
              <a:ext uri="{FF2B5EF4-FFF2-40B4-BE49-F238E27FC236}">
                <a16:creationId xmlns:a16="http://schemas.microsoft.com/office/drawing/2014/main" id="{76EB0847-F68D-47DC-A1AD-27D9693EE204}"/>
              </a:ext>
            </a:extLst>
          </p:cNvPr>
          <p:cNvSpPr txBox="1"/>
          <p:nvPr/>
        </p:nvSpPr>
        <p:spPr>
          <a:xfrm>
            <a:off x="6740244" y="244867"/>
            <a:ext cx="31726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000" b="1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อัตราภาษีแยกตามประเภทป้าย</a:t>
            </a:r>
          </a:p>
        </p:txBody>
      </p:sp>
      <p:sp>
        <p:nvSpPr>
          <p:cNvPr id="38" name="กล่องข้อความ 37">
            <a:extLst>
              <a:ext uri="{FF2B5EF4-FFF2-40B4-BE49-F238E27FC236}">
                <a16:creationId xmlns:a16="http://schemas.microsoft.com/office/drawing/2014/main" id="{957A9116-1149-4789-88A7-49461835C6C9}"/>
              </a:ext>
            </a:extLst>
          </p:cNvPr>
          <p:cNvSpPr txBox="1"/>
          <p:nvPr/>
        </p:nvSpPr>
        <p:spPr>
          <a:xfrm>
            <a:off x="6705600" y="658605"/>
            <a:ext cx="1386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400" dirty="0">
                <a:solidFill>
                  <a:srgbClr val="00206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(1) ป้ายที่มีอักษรไทยล้วน</a:t>
            </a:r>
            <a:endParaRPr lang="en-US" sz="1400" dirty="0">
              <a:solidFill>
                <a:srgbClr val="002060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51" name="กล่องข้อความ 50">
            <a:extLst>
              <a:ext uri="{FF2B5EF4-FFF2-40B4-BE49-F238E27FC236}">
                <a16:creationId xmlns:a16="http://schemas.microsoft.com/office/drawing/2014/main" id="{EB77D0B0-9CD5-4726-A7ED-44375D383751}"/>
              </a:ext>
            </a:extLst>
          </p:cNvPr>
          <p:cNvSpPr txBox="1"/>
          <p:nvPr/>
        </p:nvSpPr>
        <p:spPr>
          <a:xfrm>
            <a:off x="6864921" y="5350384"/>
            <a:ext cx="2916374" cy="1384995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th-TH" sz="1400" dirty="0">
                <a:solidFill>
                  <a:srgbClr val="00206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 </a:t>
            </a:r>
            <a:r>
              <a:rPr lang="th-TH" sz="1400" dirty="0">
                <a:solidFill>
                  <a:srgbClr val="00206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เคลื่อนที่ หมายถึง ลักษณะของป้ายมีการเปลี่ยนตำแหน่ง หรือทิศทางของข้อความ เครื่องหมาย หรือภาพจากทิศหนึ่งไปยังอีกทิศหนึ่ง</a:t>
            </a:r>
          </a:p>
          <a:p>
            <a:r>
              <a:rPr lang="th-TH" sz="1400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เปลี่ยนได้ หมายถึง ลักษณะของป้ายมีการเปลี่ยนข้อความ เครื่องหมายหรือภาพ เป็นข้อความ เครื่องหมายหรือภาพ ได้มากกว่าหนึ่งข้อความ เครื่องหมายหรือภาพ</a:t>
            </a:r>
            <a:endParaRPr lang="en-US" sz="1400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6" name="รูปภาพ 55">
            <a:extLst>
              <a:ext uri="{FF2B5EF4-FFF2-40B4-BE49-F238E27FC236}">
                <a16:creationId xmlns:a16="http://schemas.microsoft.com/office/drawing/2014/main" id="{95DE9B95-4292-403D-92A1-1AA0540E25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72" y="4666"/>
            <a:ext cx="675000" cy="720000"/>
          </a:xfrm>
          <a:prstGeom prst="rect">
            <a:avLst/>
          </a:prstGeom>
        </p:spPr>
      </p:pic>
      <p:pic>
        <p:nvPicPr>
          <p:cNvPr id="44" name="รูปภาพ 43">
            <a:extLst>
              <a:ext uri="{FF2B5EF4-FFF2-40B4-BE49-F238E27FC236}">
                <a16:creationId xmlns:a16="http://schemas.microsoft.com/office/drawing/2014/main" id="{429AB659-7534-49B0-A32D-70D8DC05C5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5226532"/>
            <a:ext cx="431911" cy="418651"/>
          </a:xfrm>
          <a:prstGeom prst="rect">
            <a:avLst/>
          </a:prstGeom>
        </p:spPr>
      </p:pic>
      <p:pic>
        <p:nvPicPr>
          <p:cNvPr id="59" name="รูปภาพ 58">
            <a:extLst>
              <a:ext uri="{FF2B5EF4-FFF2-40B4-BE49-F238E27FC236}">
                <a16:creationId xmlns:a16="http://schemas.microsoft.com/office/drawing/2014/main" id="{201B080F-1636-4C68-BD95-09D2D11CA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571" y="5750658"/>
            <a:ext cx="431911" cy="41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433133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358</TotalTime>
  <Words>934</Words>
  <Application>Microsoft Office PowerPoint</Application>
  <PresentationFormat>กระดาษ A4 (210x297 มม.)</PresentationFormat>
  <Paragraphs>68</Paragraphs>
  <Slides>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9" baseType="lpstr">
      <vt:lpstr>AngsanaUPC</vt:lpstr>
      <vt:lpstr>Arial</vt:lpstr>
      <vt:lpstr>Calibri</vt:lpstr>
      <vt:lpstr>Calibri Light</vt:lpstr>
      <vt:lpstr>TH SarabunIT๙</vt:lpstr>
      <vt:lpstr>TH SarabunPSK</vt:lpstr>
      <vt:lpstr>ธีมของ Office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Klang Kamnamsab</dc:creator>
  <cp:lastModifiedBy>Admin</cp:lastModifiedBy>
  <cp:revision>24</cp:revision>
  <cp:lastPrinted>2023-06-12T01:37:01Z</cp:lastPrinted>
  <dcterms:created xsi:type="dcterms:W3CDTF">2020-12-28T02:24:24Z</dcterms:created>
  <dcterms:modified xsi:type="dcterms:W3CDTF">2025-03-12T05:40:40Z</dcterms:modified>
</cp:coreProperties>
</file>