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4"/>
  </p:handoutMasterIdLst>
  <p:sldIdLst>
    <p:sldId id="256" r:id="rId2"/>
    <p:sldId id="257" r:id="rId3"/>
  </p:sldIdLst>
  <p:sldSz cx="9906000" cy="6858000" type="A4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ไม่มีสไตล์ ไม่มีเส้นตาราง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สไตล์ธีม 1 - เน้น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DA37D80-6434-44D0-A028-1B22A696006F}" styleName="สไตล์สีอ่อน 3 - เน้น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194" y="10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284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>
            <a:extLst>
              <a:ext uri="{FF2B5EF4-FFF2-40B4-BE49-F238E27FC236}">
                <a16:creationId xmlns:a16="http://schemas.microsoft.com/office/drawing/2014/main" xmlns="" id="{6E821818-9FC4-4F7B-A09F-FE3C9E2C91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2"/>
            <a:ext cx="3037839" cy="466434"/>
          </a:xfrm>
          <a:prstGeom prst="rect">
            <a:avLst/>
          </a:prstGeom>
        </p:spPr>
        <p:txBody>
          <a:bodyPr vert="horz" lIns="123330" tIns="61666" rIns="123330" bIns="61666" rtlCol="0"/>
          <a:lstStyle>
            <a:lvl1pPr algn="l">
              <a:defRPr sz="1600"/>
            </a:lvl1pPr>
          </a:lstStyle>
          <a:p>
            <a:endParaRPr lang="en-US"/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xmlns="" id="{0F2F8513-9BC5-4CC9-BE14-D94787AFDAF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9" y="2"/>
            <a:ext cx="3037839" cy="466434"/>
          </a:xfrm>
          <a:prstGeom prst="rect">
            <a:avLst/>
          </a:prstGeom>
        </p:spPr>
        <p:txBody>
          <a:bodyPr vert="horz" lIns="123330" tIns="61666" rIns="123330" bIns="61666" rtlCol="0"/>
          <a:lstStyle>
            <a:lvl1pPr algn="r">
              <a:defRPr sz="1600"/>
            </a:lvl1pPr>
          </a:lstStyle>
          <a:p>
            <a:fld id="{350A89FF-5624-4ADD-BC1B-69A1E8808FDE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xmlns="" id="{594E17C8-D87E-48DD-BA3F-DCF93AAA2F3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8829972"/>
            <a:ext cx="3037839" cy="466433"/>
          </a:xfrm>
          <a:prstGeom prst="rect">
            <a:avLst/>
          </a:prstGeom>
        </p:spPr>
        <p:txBody>
          <a:bodyPr vert="horz" lIns="123330" tIns="61666" rIns="123330" bIns="61666" rtlCol="0" anchor="b"/>
          <a:lstStyle>
            <a:lvl1pPr algn="l">
              <a:defRPr sz="1600"/>
            </a:lvl1pPr>
          </a:lstStyle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xmlns="" id="{373BA1B4-A516-43B9-81B3-0330C5F8D2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9" y="8829972"/>
            <a:ext cx="3037839" cy="466433"/>
          </a:xfrm>
          <a:prstGeom prst="rect">
            <a:avLst/>
          </a:prstGeom>
        </p:spPr>
        <p:txBody>
          <a:bodyPr vert="horz" lIns="123330" tIns="61666" rIns="123330" bIns="61666" rtlCol="0" anchor="b"/>
          <a:lstStyle>
            <a:lvl1pPr algn="r">
              <a:defRPr sz="1600"/>
            </a:lvl1pPr>
          </a:lstStyle>
          <a:p>
            <a:fld id="{0FA26AEB-E33F-4B7D-B27D-5C86C3A3CA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307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757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26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60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927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20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3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62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5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92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338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4E4C-48AD-4697-A609-3183969E5DAF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E4E4C-48AD-4697-A609-3183969E5DAF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2AA83-BD82-422C-81E4-82D6B2A96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62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4">
            <a:extLst>
              <a:ext uri="{FF2B5EF4-FFF2-40B4-BE49-F238E27FC236}">
                <a16:creationId xmlns:a16="http://schemas.microsoft.com/office/drawing/2014/main" xmlns="" id="{E6F890E0-B9FF-4D7B-B20E-4CD2316D2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514496"/>
              </p:ext>
            </p:extLst>
          </p:nvPr>
        </p:nvGraphicFramePr>
        <p:xfrm>
          <a:off x="0" y="0"/>
          <a:ext cx="9905998" cy="685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72570">
                  <a:extLst>
                    <a:ext uri="{9D8B030D-6E8A-4147-A177-3AD203B41FA5}">
                      <a16:colId xmlns:a16="http://schemas.microsoft.com/office/drawing/2014/main" xmlns="" val="536405222"/>
                    </a:ext>
                  </a:extLst>
                </a:gridCol>
                <a:gridCol w="175796">
                  <a:extLst>
                    <a:ext uri="{9D8B030D-6E8A-4147-A177-3AD203B41FA5}">
                      <a16:colId xmlns:a16="http://schemas.microsoft.com/office/drawing/2014/main" xmlns="" val="3562535790"/>
                    </a:ext>
                  </a:extLst>
                </a:gridCol>
                <a:gridCol w="3213392">
                  <a:extLst>
                    <a:ext uri="{9D8B030D-6E8A-4147-A177-3AD203B41FA5}">
                      <a16:colId xmlns:a16="http://schemas.microsoft.com/office/drawing/2014/main" xmlns="" val="3469100712"/>
                    </a:ext>
                  </a:extLst>
                </a:gridCol>
                <a:gridCol w="175796">
                  <a:extLst>
                    <a:ext uri="{9D8B030D-6E8A-4147-A177-3AD203B41FA5}">
                      <a16:colId xmlns:a16="http://schemas.microsoft.com/office/drawing/2014/main" xmlns="" val="3564473153"/>
                    </a:ext>
                  </a:extLst>
                </a:gridCol>
                <a:gridCol w="3168444">
                  <a:extLst>
                    <a:ext uri="{9D8B030D-6E8A-4147-A177-3AD203B41FA5}">
                      <a16:colId xmlns:a16="http://schemas.microsoft.com/office/drawing/2014/main" xmlns="" val="3676567075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16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วิธีคำนวณภาษีที่ดิน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การคิดภาษีที่ดินแต่ละประเภทจะใช้มูลค่าทรัพย์สินที่ 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ประเมินจากกรมธนารักษ์ โดยจะมีการปรับตามรอบบัญชี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ประเมินราคาทุก 4 ปี ซึ่งแยกวิธีคำนวณภาษีที่ต้องจ่าย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ดังนี้ 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</a:t>
                      </a:r>
                      <a:r>
                        <a:rPr lang="th-TH" sz="14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ที่ดินไม่มีสิ่งปลูกสร้าง 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ภาระภาษี = มูลค่าที่ดิน 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 </a:t>
                      </a:r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อัตราภาษี 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โดยมูลค่าที่ดิน = ราคาประเมินทุนทรัพย์ที่ดิน (ต่อ ตร.ว.)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           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 </a:t>
                      </a:r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ขนาดพื้นที่ดิน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</a:t>
                      </a:r>
                      <a:r>
                        <a:rPr lang="th-TH" sz="14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มีทั้งที่ดินและสิ่งปลูกสร้าง 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ภาระภาษี = (มูลค่าที่ดิน + มูลค่าสิ่งปลูกสร้าง) 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 </a:t>
                      </a:r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อัตรา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     ภาษี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โดยมูลค่าสิ่งปลูกสร้าง = (ราคาประเมินทุนทรัพย์โรงเรือน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สิ่งปลูกสร้าง (ต่อ ตร.ม.) 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 </a:t>
                      </a:r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ขนาดพื้นที่สิ่งปลูกสร้าง) - ค่า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                      เสื่อมราคา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</a:t>
                      </a:r>
                      <a:r>
                        <a:rPr lang="th-TH" sz="14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ห้องชุด 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ภาระภาษี = มูลค่าห้องชุด 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 </a:t>
                      </a:r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อัตราภาษี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โดยมูลค่าห้องชุด = ราคาประเมินทุนทรัพย์ห้องชุด (ต่อ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ตร.ม.) 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 </a:t>
                      </a:r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ขนาดพื้นที่ห้องชุด (ตร.ม.)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(หมายเหตุ : กรมธนารักษ์จะเป็นผู้กำหนดราคาประเมิน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ทุนทรัพย์ที่ดิน ราคาประเมินทุนทรัพย์โรงเรือน สิ่งปลูก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สร้าง ราคาประเมินทุนทรัพย์ห้องชุด และอัตราค่าเสื่อม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ราคา)</a:t>
                      </a:r>
                      <a:endParaRPr lang="en-US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</a:t>
                      </a:r>
                      <a:r>
                        <a:rPr lang="th-TH" sz="1400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เพื่อเป็นการบรรเทาภาระภาษี ใน 3 ปีแรกของการเรียกเก็บภาษีที่ดินและสิ่งปลูกสร้างใหม่ หากผู้เสียภาษีมีภาระที่ต้องจ่ายสูงกว่าที่เคยจ่ายภาษีโรงเรือนและที่ดิน หรือภาษีบำรุงท้องที่ ให้ผู้เสียภาษีชำระภาษีตามจำนวนประเมินในปีก่อนหน้าที่กฎหมายนี้บังคับใช้ แล้วเหลือภาระภาษีเท่าไร ให้ชำระส่วนที่เหลือ ดังนี้ 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- ปีที่ 1 จ่าย 25% ของจำนวนภาษีที่เหลือ</a:t>
                      </a:r>
                    </a:p>
                    <a:p>
                      <a:r>
                        <a:rPr lang="th-TH" sz="1400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- ปีที่ 2 จ่าย 50% ของจำนวนภาษีที่เหลือ</a:t>
                      </a:r>
                    </a:p>
                    <a:p>
                      <a:r>
                        <a:rPr lang="th-TH" sz="1400" dirty="0">
                          <a:solidFill>
                            <a:srgbClr val="C0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- ปีที่ 3 จ่าย 75% ของจำนวนภาษีที่เหลือ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6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ที่ดินใช้ประโยชน์หลายประเภท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หากเรามีที่ดินของตนเอง และใช้ที่ดินนั้นเป็นทั้งบ้านพัก ทำการเกษตร และปล่อยเช่าไปด้วย จะต้องแบ่งการเสียภาษีที่ดินออกเป็น 3 ประเภท คือ เกษตรกรรม ที่อยู่อาศัย และอื่น ๆ โดยแบ่งพื้นที่การคำนวณภาษีตามการใช้งาน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เช่นเดียวกับคนที่มีอาคารพาณิชย์ไว้สำหรับพักอาศัย แต่แบ่งพื้นที่ชั้นล่างเป็นส่วนค้าขาย กรณีนี้ชั้นล่างจะถูกคำนวณด้วยอัตราภาษีพาณิชยกรรม ส่วนพื้นที่อื่น ๆ จะถูกคำนวณภาษีในอัตราของที่อยู่อาศัย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6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ต้องเสียภาษีเมื่อไร ?</a:t>
                      </a:r>
                    </a:p>
                    <a:p>
                      <a:endParaRPr lang="th-TH" sz="900" b="1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องค์กรปกครองส่วนท้องถิ่น/สำนักงานเขต จะออกหนังสือแจ้งการประเมินค่าภาษีประจำปี ให้ผู้เสียภาษีทราบภายในเดือนกุมภาพันธ์ ของทุกปี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ผู้เสียภาษีต้องชำระภาษีภายในเดือนเมษายน ของทุกปี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หากมียอดภาษี 3,000 บาทขึ้นไป สามารถผ่อนชำระได้ 3 งวด งวดละเท่า ๆ กัน คือ จ่ายในเดือนเมษายน, พฤษภาคม และมิถุนายน</a:t>
                      </a:r>
                      <a:endParaRPr lang="en-US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2849048706"/>
                  </a:ext>
                </a:extLst>
              </a:tr>
            </a:tbl>
          </a:graphicData>
        </a:graphic>
      </p:graphicFrame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xmlns="" id="{83F3BE36-2733-45CC-A389-923FEFEDBF67}"/>
              </a:ext>
            </a:extLst>
          </p:cNvPr>
          <p:cNvSpPr txBox="1"/>
          <p:nvPr/>
        </p:nvSpPr>
        <p:spPr>
          <a:xfrm>
            <a:off x="6581415" y="2785340"/>
            <a:ext cx="330856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5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เอกสารแนะนำประชาสัมพันธ์</a:t>
            </a:r>
          </a:p>
          <a:p>
            <a:pPr algn="ctr"/>
            <a:r>
              <a:rPr lang="th-TH" sz="25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ความรู้ หลักเกณฑ์ การชำระภาษี</a:t>
            </a:r>
          </a:p>
          <a:p>
            <a:r>
              <a:rPr lang="th-TH" sz="24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       ชุดที่</a:t>
            </a:r>
          </a:p>
          <a:p>
            <a:pPr algn="ctr"/>
            <a:endParaRPr lang="th-TH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4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</a:t>
            </a:r>
            <a:r>
              <a:rPr lang="th-TH" sz="20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โดย กองคลัง</a:t>
            </a:r>
            <a:r>
              <a:rPr lang="th-TH" sz="16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โทร. 043-750856</a:t>
            </a:r>
            <a:endParaRPr lang="en-US" sz="16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xmlns="" id="{A28521B7-B051-4F0D-B745-A837B17A7C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952" y="5993832"/>
            <a:ext cx="3160376" cy="862366"/>
          </a:xfrm>
          <a:prstGeom prst="rect">
            <a:avLst/>
          </a:prstGeom>
        </p:spPr>
      </p:pic>
      <p:pic>
        <p:nvPicPr>
          <p:cNvPr id="1028" name="Picture 4" descr="สรุปภาษีที่ดินแบบเข้าใจง่าย สำหรับเจ้าของที่ดินและสิ่งปลูกสร้าง | Bangkok  Citismart">
            <a:extLst>
              <a:ext uri="{FF2B5EF4-FFF2-40B4-BE49-F238E27FC236}">
                <a16:creationId xmlns:a16="http://schemas.microsoft.com/office/drawing/2014/main" xmlns="" id="{338B6C35-443C-4472-8C37-910C1B67AC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02"/>
          <a:stretch/>
        </p:blipFill>
        <p:spPr bwMode="auto">
          <a:xfrm>
            <a:off x="6731748" y="4672302"/>
            <a:ext cx="3174389" cy="151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xmlns="" id="{EA8567AB-9337-4555-9D5F-B565E2DE49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588" y="3530668"/>
            <a:ext cx="425680" cy="425680"/>
          </a:xfrm>
          <a:prstGeom prst="rect">
            <a:avLst/>
          </a:prstGeom>
        </p:spPr>
      </p:pic>
      <p:pic>
        <p:nvPicPr>
          <p:cNvPr id="24" name="รูปภาพ 23">
            <a:extLst>
              <a:ext uri="{FF2B5EF4-FFF2-40B4-BE49-F238E27FC236}">
                <a16:creationId xmlns:a16="http://schemas.microsoft.com/office/drawing/2014/main" xmlns="" id="{A25A7614-40A0-48AA-8A34-1AD4DC5646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130" y="4244126"/>
            <a:ext cx="431911" cy="418651"/>
          </a:xfrm>
          <a:prstGeom prst="rect">
            <a:avLst/>
          </a:prstGeom>
        </p:spPr>
      </p:pic>
      <p:pic>
        <p:nvPicPr>
          <p:cNvPr id="25" name="รูปภาพ 24">
            <a:extLst>
              <a:ext uri="{FF2B5EF4-FFF2-40B4-BE49-F238E27FC236}">
                <a16:creationId xmlns:a16="http://schemas.microsoft.com/office/drawing/2014/main" xmlns="" id="{9D46411D-FD8D-4028-B029-1DCF066809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129" y="1839577"/>
            <a:ext cx="431911" cy="418651"/>
          </a:xfrm>
          <a:prstGeom prst="rect">
            <a:avLst/>
          </a:prstGeom>
        </p:spPr>
      </p:pic>
      <p:cxnSp>
        <p:nvCxnSpPr>
          <p:cNvPr id="12" name="ตัวเชื่อมต่อตรง 11">
            <a:extLst>
              <a:ext uri="{FF2B5EF4-FFF2-40B4-BE49-F238E27FC236}">
                <a16:creationId xmlns:a16="http://schemas.microsoft.com/office/drawing/2014/main" xmlns="" id="{EBB3AE6D-D4EB-4D30-B44B-27886C84130F}"/>
              </a:ext>
            </a:extLst>
          </p:cNvPr>
          <p:cNvCxnSpPr/>
          <p:nvPr/>
        </p:nvCxnSpPr>
        <p:spPr>
          <a:xfrm>
            <a:off x="200025" y="180975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ตัวเชื่อมต่อตรง 28">
            <a:extLst>
              <a:ext uri="{FF2B5EF4-FFF2-40B4-BE49-F238E27FC236}">
                <a16:creationId xmlns:a16="http://schemas.microsoft.com/office/drawing/2014/main" xmlns="" id="{59D75E50-D106-4CAD-B445-8318CEF112CC}"/>
              </a:ext>
            </a:extLst>
          </p:cNvPr>
          <p:cNvCxnSpPr/>
          <p:nvPr/>
        </p:nvCxnSpPr>
        <p:spPr>
          <a:xfrm>
            <a:off x="190500" y="504825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รูปภาพ 29">
            <a:extLst>
              <a:ext uri="{FF2B5EF4-FFF2-40B4-BE49-F238E27FC236}">
                <a16:creationId xmlns:a16="http://schemas.microsoft.com/office/drawing/2014/main" xmlns="" id="{C27D624B-4EFE-40D7-89E5-B3D57D150C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8213" y="3651348"/>
            <a:ext cx="943629" cy="592778"/>
          </a:xfrm>
          <a:prstGeom prst="rect">
            <a:avLst/>
          </a:prstGeom>
        </p:spPr>
      </p:pic>
      <p:sp>
        <p:nvSpPr>
          <p:cNvPr id="33" name="กล่องข้อความ 32">
            <a:extLst>
              <a:ext uri="{FF2B5EF4-FFF2-40B4-BE49-F238E27FC236}">
                <a16:creationId xmlns:a16="http://schemas.microsoft.com/office/drawing/2014/main" xmlns="" id="{D39B0334-FD2C-4BAD-943D-03138ED319C8}"/>
              </a:ext>
            </a:extLst>
          </p:cNvPr>
          <p:cNvSpPr txBox="1"/>
          <p:nvPr/>
        </p:nvSpPr>
        <p:spPr>
          <a:xfrm>
            <a:off x="3421804" y="6604084"/>
            <a:ext cx="3017096" cy="26161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โครงการเตรียมความพร้อมในการจัดเก็บภาษีที่ดินและสิ่งปลูกสร้าง</a:t>
            </a:r>
            <a:endParaRPr lang="en-US" sz="11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665" y="233389"/>
            <a:ext cx="1380066" cy="1324478"/>
          </a:xfrm>
          <a:prstGeom prst="ellipse">
            <a:avLst/>
          </a:prstGeom>
          <a:ln w="41275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สี่เหลี่ยมผืนผ้า 5"/>
          <p:cNvSpPr/>
          <p:nvPr/>
        </p:nvSpPr>
        <p:spPr>
          <a:xfrm>
            <a:off x="6806956" y="1444106"/>
            <a:ext cx="2972288" cy="1015663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h-TH" sz="60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JasmineUPC" panose="02020603050405020304" pitchFamily="18" charset="-34"/>
                <a:cs typeface="JasmineUPC" panose="02020603050405020304" pitchFamily="18" charset="-34"/>
              </a:rPr>
              <a:t>อบต</a:t>
            </a:r>
            <a:r>
              <a:rPr lang="th-TH" sz="6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JasmineUPC" panose="02020603050405020304" pitchFamily="18" charset="-34"/>
                <a:cs typeface="JasmineUPC" panose="02020603050405020304" pitchFamily="18" charset="-34"/>
              </a:rPr>
              <a:t>.ท่าตูม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7013248" y="2308286"/>
            <a:ext cx="2444901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h-TH" sz="25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อ.เมือง จ.มหาสารคาม</a:t>
            </a:r>
          </a:p>
        </p:txBody>
      </p:sp>
    </p:spTree>
    <p:extLst>
      <p:ext uri="{BB962C8B-B14F-4D97-AF65-F5344CB8AC3E}">
        <p14:creationId xmlns:p14="http://schemas.microsoft.com/office/powerpoint/2010/main" val="2517228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4">
            <a:extLst>
              <a:ext uri="{FF2B5EF4-FFF2-40B4-BE49-F238E27FC236}">
                <a16:creationId xmlns:a16="http://schemas.microsoft.com/office/drawing/2014/main" xmlns="" id="{E6F890E0-B9FF-4D7B-B20E-4CD2316D2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092539"/>
              </p:ext>
            </p:extLst>
          </p:nvPr>
        </p:nvGraphicFramePr>
        <p:xfrm>
          <a:off x="0" y="1"/>
          <a:ext cx="9906000" cy="6896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72571">
                  <a:extLst>
                    <a:ext uri="{9D8B030D-6E8A-4147-A177-3AD203B41FA5}">
                      <a16:colId xmlns:a16="http://schemas.microsoft.com/office/drawing/2014/main" xmlns="" val="536405222"/>
                    </a:ext>
                  </a:extLst>
                </a:gridCol>
                <a:gridCol w="175796">
                  <a:extLst>
                    <a:ext uri="{9D8B030D-6E8A-4147-A177-3AD203B41FA5}">
                      <a16:colId xmlns:a16="http://schemas.microsoft.com/office/drawing/2014/main" xmlns="" val="3562535790"/>
                    </a:ext>
                  </a:extLst>
                </a:gridCol>
                <a:gridCol w="3213393">
                  <a:extLst>
                    <a:ext uri="{9D8B030D-6E8A-4147-A177-3AD203B41FA5}">
                      <a16:colId xmlns:a16="http://schemas.microsoft.com/office/drawing/2014/main" xmlns="" val="3469100712"/>
                    </a:ext>
                  </a:extLst>
                </a:gridCol>
                <a:gridCol w="175796">
                  <a:extLst>
                    <a:ext uri="{9D8B030D-6E8A-4147-A177-3AD203B41FA5}">
                      <a16:colId xmlns:a16="http://schemas.microsoft.com/office/drawing/2014/main" xmlns="" val="3564473153"/>
                    </a:ext>
                  </a:extLst>
                </a:gridCol>
                <a:gridCol w="3168444">
                  <a:extLst>
                    <a:ext uri="{9D8B030D-6E8A-4147-A177-3AD203B41FA5}">
                      <a16:colId xmlns:a16="http://schemas.microsoft.com/office/drawing/2014/main" xmlns="" val="3676567075"/>
                    </a:ext>
                  </a:extLst>
                </a:gridCol>
              </a:tblGrid>
              <a:tr h="6857999">
                <a:tc>
                  <a:txBody>
                    <a:bodyPr/>
                    <a:lstStyle/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/>
                      <a:endParaRPr lang="th-TH" sz="1400" b="0" i="0" dirty="0">
                        <a:solidFill>
                          <a:srgbClr val="00206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/>
                      <a:endParaRPr lang="th-TH" sz="1400" b="0" i="0" dirty="0">
                        <a:solidFill>
                          <a:srgbClr val="00206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/>
                      <a:endParaRPr lang="th-TH" sz="1050" b="0" i="0" dirty="0">
                        <a:solidFill>
                          <a:srgbClr val="00206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r>
                        <a:rPr lang="th-TH" sz="1400" b="0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พระราชบัญญัติภาษีที่ดินและสิ่งปลูกสร้างปี 2562 ได้มาแทนที่ภาษีบำรุงท้องที่และภาษีโรงเรือนและที่ดิน โดยผู้ที่เคยเสียภาษีทั้งสองประเภทนี้ จะต้องเปลี่ยนไปเสียภาษีที่ดินและสิ่งปลูกสร้างแทน ซึ่งภาษีที่ดินใหม่นี้จะจัดเก็บภาษีตามมูลค่าของที่ดินและสิ่งปลูกสร้างที่มีอยู่ในครอบครอง โดยจะทำการจัดเก็บเป็นรายปี โดยแบ่งทรัพย์สินที่ต้องเสียภาษีที่ดินออกเป็น 4 ประเภท ตามลักษณะการใช้ประโยชน์ ดังนี้</a:t>
                      </a:r>
                    </a:p>
                    <a:p>
                      <a:pPr lvl="1" algn="thaiDist">
                        <a:buFont typeface="Arial" panose="020B0604020202020204" pitchFamily="34" charset="0"/>
                        <a:buChar char="•"/>
                      </a:pPr>
                      <a:r>
                        <a:rPr lang="th-TH" sz="1400" b="0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ที่อยู่อาศัย</a:t>
                      </a:r>
                    </a:p>
                    <a:p>
                      <a:pPr lvl="1" algn="thaiDist">
                        <a:buFont typeface="Arial" panose="020B0604020202020204" pitchFamily="34" charset="0"/>
                        <a:buChar char="•"/>
                      </a:pPr>
                      <a:r>
                        <a:rPr lang="th-TH" sz="1400" b="0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เกษตรกรรม</a:t>
                      </a:r>
                    </a:p>
                    <a:p>
                      <a:pPr lvl="1" algn="thaiDist">
                        <a:buFont typeface="Arial" panose="020B0604020202020204" pitchFamily="34" charset="0"/>
                        <a:buChar char="•"/>
                      </a:pPr>
                      <a:r>
                        <a:rPr lang="th-TH" sz="1400" b="0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อื่น ๆ ที่ไม่ใช่เกษตรกรรมและอยู่อาศัย</a:t>
                      </a:r>
                    </a:p>
                    <a:p>
                      <a:pPr lvl="1" algn="thaiDist">
                        <a:buFont typeface="Arial" panose="020B0604020202020204" pitchFamily="34" charset="0"/>
                        <a:buChar char="•"/>
                      </a:pPr>
                      <a:r>
                        <a:rPr lang="th-TH" sz="1400" b="0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ที่รกร้างว่างเปล่า</a:t>
                      </a:r>
                    </a:p>
                    <a:p>
                      <a:pPr marL="457200" lvl="1" indent="-457200" algn="l">
                        <a:buFont typeface="Arial" panose="020B0604020202020204" pitchFamily="34" charset="0"/>
                        <a:buNone/>
                      </a:pPr>
                      <a:r>
                        <a:rPr lang="th-TH" sz="1400" b="1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ฐานภาษี   </a:t>
                      </a:r>
                      <a:r>
                        <a:rPr lang="th-TH" sz="1400" b="0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มูลค่าของที่ดินและสิ่งปลูกสร้าง </a:t>
                      </a:r>
                    </a:p>
                    <a:p>
                      <a:pPr marL="457200" lvl="1" indent="-457200" algn="thaiDist">
                        <a:buFont typeface="Arial" panose="020B0604020202020204" pitchFamily="34" charset="0"/>
                        <a:buNone/>
                      </a:pPr>
                      <a:r>
                        <a:rPr lang="th-TH" sz="1400" b="1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ผู้เสียภาษี  </a:t>
                      </a:r>
                      <a:r>
                        <a:rPr lang="th-TH" sz="1400" b="0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เจ้าที่ดินหรือสิ่งปลูกสร้าง, เจ้าของห้องชุด, </a:t>
                      </a:r>
                    </a:p>
                    <a:p>
                      <a:pPr marL="457200" lvl="1" indent="-457200" algn="thaiDist">
                        <a:buFont typeface="Arial" panose="020B0604020202020204" pitchFamily="34" charset="0"/>
                        <a:buNone/>
                      </a:pPr>
                      <a:r>
                        <a:rPr lang="th-TH" sz="1400" b="0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ผู้ครอบครองทรัพย์สิน หรือ ทำประโยชน์ในทรัพย์สิน </a:t>
                      </a:r>
                    </a:p>
                    <a:p>
                      <a:pPr marL="457200" lvl="1" indent="-457200" algn="thaiDist">
                        <a:buFont typeface="Arial" panose="020B0604020202020204" pitchFamily="34" charset="0"/>
                        <a:buNone/>
                      </a:pPr>
                      <a:r>
                        <a:rPr lang="th-TH" sz="1400" b="0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ของรัฐ (ที่ดินและสิ่งปลูกสร้าง) </a:t>
                      </a:r>
                    </a:p>
                    <a:p>
                      <a:pPr marL="457200" lvl="1" indent="-457200" algn="l">
                        <a:buFont typeface="Arial" panose="020B0604020202020204" pitchFamily="34" charset="0"/>
                        <a:buNone/>
                      </a:pPr>
                      <a:r>
                        <a:rPr lang="th-TH" sz="1400" b="1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ผู้จัดเก็บภาษี </a:t>
                      </a:r>
                      <a:r>
                        <a:rPr lang="th-TH" sz="1400" b="0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: เทศบาล, อบต., กรุงเทพมหานคร, เมืองพัทยา</a:t>
                      </a:r>
                    </a:p>
                    <a:p>
                      <a:pPr marL="457200" lvl="1" indent="-457200" algn="l">
                        <a:buFont typeface="Arial" panose="020B0604020202020204" pitchFamily="34" charset="0"/>
                        <a:buNone/>
                      </a:pPr>
                      <a:endParaRPr lang="th-TH" sz="1400" b="0" i="0" u="none" dirty="0">
                        <a:solidFill>
                          <a:srgbClr val="00206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457200" lvl="1" indent="-457200" algn="l">
                        <a:buFont typeface="Arial" panose="020B0604020202020204" pitchFamily="34" charset="0"/>
                        <a:buNone/>
                      </a:pPr>
                      <a:endParaRPr lang="th-TH" sz="1400" b="0" i="0" u="none" dirty="0">
                        <a:solidFill>
                          <a:srgbClr val="00206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457200" lvl="1" indent="-457200" algn="ctr">
                        <a:buFont typeface="Arial" panose="020B0604020202020204" pitchFamily="34" charset="0"/>
                        <a:buNone/>
                      </a:pPr>
                      <a:r>
                        <a:rPr lang="th-TH" sz="1600" b="1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ที่อยู่อาศัย</a:t>
                      </a:r>
                    </a:p>
                    <a:p>
                      <a:pPr marL="457200" lvl="1" indent="-457200" algn="l">
                        <a:buFont typeface="Arial" panose="020B0604020202020204" pitchFamily="34" charset="0"/>
                        <a:buNone/>
                      </a:pPr>
                      <a:endParaRPr lang="th-TH" sz="900" b="1" i="0" u="none" dirty="0">
                        <a:solidFill>
                          <a:srgbClr val="00206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lvl="1" indent="0" algn="l">
                        <a:buFont typeface="Arial" panose="020B0604020202020204" pitchFamily="34" charset="0"/>
                        <a:buNone/>
                      </a:pPr>
                      <a:r>
                        <a:rPr lang="th-TH" sz="1400" b="1" i="0" u="none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บ้านหลังหลัก โดยบุคคลธรรมดาเป็นเจ้าของทั้งที่ดินและสิ่งปลูกสร้าง และมีชื่ออยู่ในทะเบียนบ้าน</a:t>
                      </a:r>
                      <a:r>
                        <a:rPr lang="th-TH" sz="1400" b="0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</a:t>
                      </a:r>
                    </a:p>
                    <a:p>
                      <a:pPr marL="0" lvl="1" indent="0" algn="l">
                        <a:buFont typeface="Arial" panose="020B0604020202020204" pitchFamily="34" charset="0"/>
                        <a:buNone/>
                      </a:pPr>
                      <a:r>
                        <a:rPr lang="th-TH" sz="1400" b="0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- บ้านและที่ดินมีมูลค่ารวมกันไม่เกิน 50 ล้านบาท ไม่ต้องเสียภาษี</a:t>
                      </a:r>
                    </a:p>
                    <a:p>
                      <a:pPr marL="0" lvl="1" indent="0" algn="thaiDist">
                        <a:buFont typeface="Arial" panose="020B0604020202020204" pitchFamily="34" charset="0"/>
                        <a:buNone/>
                      </a:pPr>
                      <a:r>
                        <a:rPr lang="th-TH" sz="1400" b="0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- บ้านพร้อมที่ดิน มูลค่าเกิน 50 ล้านบาทขึ้นไป ในช่วง 2 ปีแรก คือ 2563 - 2564 จะเสียภาษีที่ดินแบบขั้นบันได ตามมูลค่าของบ้านและที่ดิน ตั้งแต่ 0.03 - 0.10% และหลังจากปี 2565 เป็นต้นไป จะเสียภาษีที่ดินในอัตราไม่เกิน 0.3%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h-TH" sz="14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บ้านหลังหลัก โดยบุคคลธรรมดาเป็นเจ้าของเฉพาะสิ่งปลูกสร้าง และมีชื่ออยู่ในทะเบียนบ้าน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กฎหมายให้ยกเว้นภาษีที่ดิน สำหรับเจ้าของบ้านมูลค่าไม่เกิน 10 ล้านบาท ไม่ต้องเสียภาษี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ส่วนคนที่เป็นเจ้าของบ้าน มูลค่าเกิน 10 ล้านบาทขึ้นไป ในช่วง 2 ปีแรก คือ 2563 - 2564 ต้องเสียภาษีที่ดินแบบขั้นบันได ตามราคาของสิ่งปลูกสร้าง ตั้งแต่ 0.02 - 0.10% แล้วหลังจากนั้น คือปี 2565 เป็นต้นไป จะเสียภาษีที่ดินในอัตราไม่เกิน 0.3%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4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3.บ้านหลังอื่น ๆ เช่น บ้านหลังที่ 2 ขึ้นไป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กรณีที่อยู่อาศัยหลังที่ 2 จะไม่ได้รับการยกเว้นใด ๆ โดยช่วง 2 ปีแรก คือ 2563 - 2564 ต้องเสียภาษีที่ดินแบบขั้นบันได ตามราคาของที่ดินและสิ่งปลูกสร้าง ตั้งแต่ 0.02 - 0.10% และหลังจากปี 2565 เป็นต้นไป จะเสียภาษีที่ดินในอัตราไม่เกิน 0.3%</a:t>
                      </a:r>
                    </a:p>
                    <a:p>
                      <a:pPr algn="thaiDist"/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16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เกษตรกรรม</a:t>
                      </a:r>
                    </a:p>
                    <a:p>
                      <a:pPr algn="thaiDist"/>
                      <a:endParaRPr lang="th-TH" sz="12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ที่ดินทำการเกษตร กรณี “บุคคลธรรมดา”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สำหรับเกษตรกรทั่วไป ช่วง 3 ปีแรก คือ 2563 - 2565 กฎหมายยกเว้นให้ ยังไม่ต้องเสียภาษี เพื่อบรรเทาความเดือดร้อนและให้เวลาประชาชนเตรียมตัว และจากนั้นปี 2566 เป็นต้นไป เกษตรกรที่มีที่ดิน มูลค่าเกิน 50 ล้านบาท ต้องเสียภาษีในอัตราไม่เกิน 0.15%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ที่ดินทำการเกษตร กรณี “นิติบุคคล”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กรณีบริษัทที่ทำการเกษตร ไม่ได้รับการยกเว้นเหมือนบุคคลธรรมดา โดยช่วง 2 ปีแรก คือ 2563 - 2564 จะต้องเสียภาษีที่ดินแบบขั้นบันได ตามราคาของที่ดินและสิ่งปลูกสร้าง ตั้งแต่ 0.01 - 0.10% หลังจากปี 2565 เป็นต้นไป จะเสียภาษีในอัตราไม่เกิน 0.15%</a:t>
                      </a:r>
                    </a:p>
                    <a:p>
                      <a:pPr algn="thaiDist"/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600" b="1" i="0" dirty="0">
                        <a:solidFill>
                          <a:srgbClr val="00206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/>
                      <a:r>
                        <a:rPr lang="th-TH" sz="1600" b="1" i="0" dirty="0">
                          <a:solidFill>
                            <a:srgbClr val="00206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อื่น ๆ ที่ไม่ใช่เกษตรกรรมและอยู่อาศัย</a:t>
                      </a:r>
                      <a:endParaRPr lang="th-TH" sz="1600" b="1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endParaRPr lang="th-TH" sz="105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เช่น เพื่อการพาณิชยกรรม อุตสาหกรรม โรงแรม ร้านค้า ร้านอาหาร ร้านสะดวกซื้อ โรงงาน หอพักรายวัน </a:t>
                      </a:r>
                    </a:p>
                    <a:p>
                      <a:pPr algn="thaiDist"/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ช่วง 2 ปีแรก คือ 2563 - 2564 จะต้องเสียภาษีที่ดินแบบขั้นบันได ตามราคาของที่ดินและสิ่งปลูกสร้าง ตั้งแต่ 0.3 - 0.7% และหลังจากปี 2565 เป็นต้นไป จะเสียภาษีที่ดินในอัตราไม่เกิน 1.2% 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16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ที่ดินว่างเปล่า</a:t>
                      </a:r>
                    </a:p>
                    <a:p>
                      <a:endParaRPr lang="th-TH" sz="105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สำหรับที่ดินว่างเปล่า และไม่ได้ใช้ประโยชน์ใด ๆ ช่วง 2 ปีแรก ตั้งแต่ปี 2563 - 2564 จะต้องเสียภาษีที่ดินแบบขั้นบันได ตามราคาของที่ดินและสิ่งปลูกสร้าง ตั้งแต่ 0.3% และหลังจากปี 2565 เป็นต้นไป จะเสียภาษีที่ดินในอัตราไม่เกิน 1.2% </a:t>
                      </a:r>
                    </a:p>
                    <a:p>
                      <a:r>
                        <a:rPr lang="th-TH" sz="1400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หากเป็นที่ดินทิ้งร้างติดต่อกัน 3 ปี อัตราภาษีจะเพิ่มขึ้นอีก 0.3% และจะเพิ่มขึ้นทุก ๆ 3 ปี แต่สูงสุดไม่เกิน 3% </a:t>
                      </a:r>
                    </a:p>
                    <a:p>
                      <a:endParaRPr lang="th-TH" sz="14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r>
                        <a:rPr lang="th-TH" sz="1600" b="1" dirty="0">
                          <a:solidFill>
                            <a:srgbClr val="00206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อัตราการจัดเก็บ</a:t>
                      </a:r>
                      <a:endParaRPr lang="en-US" sz="1600" b="1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2849048706"/>
                  </a:ext>
                </a:extLst>
              </a:tr>
            </a:tbl>
          </a:graphicData>
        </a:graphic>
      </p:graphicFrame>
      <p:pic>
        <p:nvPicPr>
          <p:cNvPr id="26" name="Picture 2" descr="พ.ร.บ. ภาษีที่ดินและสิ่งปลูกสร้าง พร้อมเสียภาษีปี 2563 สรุปแล้วเสียภาษียังไง  ถ้าไม่จ่ายจะเกิดอะไรขึ้น">
            <a:extLst>
              <a:ext uri="{FF2B5EF4-FFF2-40B4-BE49-F238E27FC236}">
                <a16:creationId xmlns:a16="http://schemas.microsoft.com/office/drawing/2014/main" xmlns="" id="{C8657C74-2EFA-40FC-A073-06F5A2E8BE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2" t="8047" r="15220" b="58422"/>
          <a:stretch/>
        </p:blipFill>
        <p:spPr bwMode="auto">
          <a:xfrm>
            <a:off x="12520" y="6742"/>
            <a:ext cx="3110643" cy="69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คลัง” เรียกทุกหน่วยงานหารือ เร่งทำแนวทางจัดเก็บภาษีที่ดิน-สิ่งปลูกสร้าง">
            <a:extLst>
              <a:ext uri="{FF2B5EF4-FFF2-40B4-BE49-F238E27FC236}">
                <a16:creationId xmlns:a16="http://schemas.microsoft.com/office/drawing/2014/main" xmlns="" id="{53172AB9-17BF-48C0-B5A8-B0B936E1C2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8" r="14616"/>
          <a:stretch/>
        </p:blipFill>
        <p:spPr bwMode="auto">
          <a:xfrm>
            <a:off x="6769583" y="4418868"/>
            <a:ext cx="3095631" cy="23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ตัวเชื่อมต่อตรง 26">
            <a:extLst>
              <a:ext uri="{FF2B5EF4-FFF2-40B4-BE49-F238E27FC236}">
                <a16:creationId xmlns:a16="http://schemas.microsoft.com/office/drawing/2014/main" xmlns="" id="{21127452-8138-4E5C-AFD1-8686879C9C28}"/>
              </a:ext>
            </a:extLst>
          </p:cNvPr>
          <p:cNvCxnSpPr/>
          <p:nvPr/>
        </p:nvCxnSpPr>
        <p:spPr>
          <a:xfrm>
            <a:off x="238125" y="4610100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ตัวเชื่อมต่อตรง 27">
            <a:extLst>
              <a:ext uri="{FF2B5EF4-FFF2-40B4-BE49-F238E27FC236}">
                <a16:creationId xmlns:a16="http://schemas.microsoft.com/office/drawing/2014/main" xmlns="" id="{C466A840-A649-4047-B5B5-94A9E7999C02}"/>
              </a:ext>
            </a:extLst>
          </p:cNvPr>
          <p:cNvCxnSpPr/>
          <p:nvPr/>
        </p:nvCxnSpPr>
        <p:spPr>
          <a:xfrm>
            <a:off x="228600" y="4933950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ตัวเชื่อมต่อตรง 28">
            <a:extLst>
              <a:ext uri="{FF2B5EF4-FFF2-40B4-BE49-F238E27FC236}">
                <a16:creationId xmlns:a16="http://schemas.microsoft.com/office/drawing/2014/main" xmlns="" id="{8BAD21F7-5600-47EA-B52B-E0986DCCF21C}"/>
              </a:ext>
            </a:extLst>
          </p:cNvPr>
          <p:cNvCxnSpPr/>
          <p:nvPr/>
        </p:nvCxnSpPr>
        <p:spPr>
          <a:xfrm>
            <a:off x="3603000" y="3190875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ตัวเชื่อมต่อตรง 29">
            <a:extLst>
              <a:ext uri="{FF2B5EF4-FFF2-40B4-BE49-F238E27FC236}">
                <a16:creationId xmlns:a16="http://schemas.microsoft.com/office/drawing/2014/main" xmlns="" id="{DDF45B39-F244-4884-99CB-F75C780BAEF3}"/>
              </a:ext>
            </a:extLst>
          </p:cNvPr>
          <p:cNvCxnSpPr/>
          <p:nvPr/>
        </p:nvCxnSpPr>
        <p:spPr>
          <a:xfrm>
            <a:off x="3593475" y="3514725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ตัวเชื่อมต่อตรง 30">
            <a:extLst>
              <a:ext uri="{FF2B5EF4-FFF2-40B4-BE49-F238E27FC236}">
                <a16:creationId xmlns:a16="http://schemas.microsoft.com/office/drawing/2014/main" xmlns="" id="{E516B348-F049-4ECB-9B1E-745E88F9B56A}"/>
              </a:ext>
            </a:extLst>
          </p:cNvPr>
          <p:cNvCxnSpPr/>
          <p:nvPr/>
        </p:nvCxnSpPr>
        <p:spPr>
          <a:xfrm>
            <a:off x="6915150" y="219075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ตัวเชื่อมต่อตรง 31">
            <a:extLst>
              <a:ext uri="{FF2B5EF4-FFF2-40B4-BE49-F238E27FC236}">
                <a16:creationId xmlns:a16="http://schemas.microsoft.com/office/drawing/2014/main" xmlns="" id="{AD5EB914-9DE5-46D4-8850-33DD86BE940B}"/>
              </a:ext>
            </a:extLst>
          </p:cNvPr>
          <p:cNvCxnSpPr/>
          <p:nvPr/>
        </p:nvCxnSpPr>
        <p:spPr>
          <a:xfrm>
            <a:off x="6905625" y="542925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ตัวเชื่อมต่อตรง 32">
            <a:extLst>
              <a:ext uri="{FF2B5EF4-FFF2-40B4-BE49-F238E27FC236}">
                <a16:creationId xmlns:a16="http://schemas.microsoft.com/office/drawing/2014/main" xmlns="" id="{720145F8-0F5D-45CC-A7C6-9146A2449D1F}"/>
              </a:ext>
            </a:extLst>
          </p:cNvPr>
          <p:cNvCxnSpPr/>
          <p:nvPr/>
        </p:nvCxnSpPr>
        <p:spPr>
          <a:xfrm>
            <a:off x="6905625" y="2114550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ตัวเชื่อมต่อตรง 33">
            <a:extLst>
              <a:ext uri="{FF2B5EF4-FFF2-40B4-BE49-F238E27FC236}">
                <a16:creationId xmlns:a16="http://schemas.microsoft.com/office/drawing/2014/main" xmlns="" id="{B0B5757D-1CF5-4189-A012-CB45FB2E701A}"/>
              </a:ext>
            </a:extLst>
          </p:cNvPr>
          <p:cNvCxnSpPr/>
          <p:nvPr/>
        </p:nvCxnSpPr>
        <p:spPr>
          <a:xfrm>
            <a:off x="6896100" y="2438400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ตัวเชื่อมต่อตรง 34">
            <a:extLst>
              <a:ext uri="{FF2B5EF4-FFF2-40B4-BE49-F238E27FC236}">
                <a16:creationId xmlns:a16="http://schemas.microsoft.com/office/drawing/2014/main" xmlns="" id="{130F51E1-25A0-4AD3-BB08-290958395499}"/>
              </a:ext>
            </a:extLst>
          </p:cNvPr>
          <p:cNvCxnSpPr/>
          <p:nvPr/>
        </p:nvCxnSpPr>
        <p:spPr>
          <a:xfrm>
            <a:off x="6896100" y="4019550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ตัวเชื่อมต่อตรง 35">
            <a:extLst>
              <a:ext uri="{FF2B5EF4-FFF2-40B4-BE49-F238E27FC236}">
                <a16:creationId xmlns:a16="http://schemas.microsoft.com/office/drawing/2014/main" xmlns="" id="{470582CF-6CD3-4D32-96CA-A598A4053BA2}"/>
              </a:ext>
            </a:extLst>
          </p:cNvPr>
          <p:cNvCxnSpPr/>
          <p:nvPr/>
        </p:nvCxnSpPr>
        <p:spPr>
          <a:xfrm>
            <a:off x="6886575" y="4343400"/>
            <a:ext cx="2700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รูปภาพ 36">
            <a:extLst>
              <a:ext uri="{FF2B5EF4-FFF2-40B4-BE49-F238E27FC236}">
                <a16:creationId xmlns:a16="http://schemas.microsoft.com/office/drawing/2014/main" xmlns="" id="{AC15277A-0B35-4E51-BDFC-5D6A59F4D5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093" y="6316198"/>
            <a:ext cx="859613" cy="540000"/>
          </a:xfrm>
          <a:prstGeom prst="rect">
            <a:avLst/>
          </a:prstGeom>
        </p:spPr>
      </p:pic>
      <p:pic>
        <p:nvPicPr>
          <p:cNvPr id="2054" name="Picture 6" descr="อ า ห า ร เ พ า ะ ข ย า ย ( 1 ) :... - ธรรมเกษตรอินทรีย์ - makemyorganic">
            <a:extLst>
              <a:ext uri="{FF2B5EF4-FFF2-40B4-BE49-F238E27FC236}">
                <a16:creationId xmlns:a16="http://schemas.microsoft.com/office/drawing/2014/main" xmlns="" id="{359340F3-AC4F-4058-8829-BE379BD57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706" y="2983708"/>
            <a:ext cx="757233" cy="75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อาคารที่อยู่อาศัย, อาคารเวกเตอร์ฟรี, การ์ตูนอาคารสถาปัตยกรรมแบบยุโรป,  การ์ตูนอาคารภาพ PNG และ เวกเตอร์ สำหรับการดาวน์โหลดฟรี">
            <a:extLst>
              <a:ext uri="{FF2B5EF4-FFF2-40B4-BE49-F238E27FC236}">
                <a16:creationId xmlns:a16="http://schemas.microsoft.com/office/drawing/2014/main" xmlns="" id="{8DC58163-F3EF-4271-89B0-5B691B0B7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005" y="4292830"/>
            <a:ext cx="793520" cy="79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งานนำเสนอ PowerPoint">
            <a:extLst>
              <a:ext uri="{FF2B5EF4-FFF2-40B4-BE49-F238E27FC236}">
                <a16:creationId xmlns:a16="http://schemas.microsoft.com/office/drawing/2014/main" xmlns="" id="{5655F9D3-BED7-4D57-A9A7-549E0CFCA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612" y="1881550"/>
            <a:ext cx="661988" cy="66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ออเร้นจ์&quot;แฟรนไชส์สะดวกซื้อ หั่นราคาแจ้งเกิดค้าปลีกพันธุ์ไทย|  ดาวเด่นแฟรนไชส์, รีวิวธุรกิจแฟรนไชส์ที่น่าสนใจ by ThaiFranchiseCenter.com">
            <a:extLst>
              <a:ext uri="{FF2B5EF4-FFF2-40B4-BE49-F238E27FC236}">
                <a16:creationId xmlns:a16="http://schemas.microsoft.com/office/drawing/2014/main" xmlns="" id="{2EB2F96C-F358-46AE-A82C-730805238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7FFFF"/>
              </a:clrFrom>
              <a:clrTo>
                <a:srgbClr val="F7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357" y="30430"/>
            <a:ext cx="778055" cy="55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433133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533</TotalTime>
  <Words>1251</Words>
  <Application>Microsoft Office PowerPoint</Application>
  <PresentationFormat>กระดาษ A4 (210x297 มม.)</PresentationFormat>
  <Paragraphs>101</Paragraphs>
  <Slides>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7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10" baseType="lpstr">
      <vt:lpstr>Angsana New</vt:lpstr>
      <vt:lpstr>Arial</vt:lpstr>
      <vt:lpstr>Calibri</vt:lpstr>
      <vt:lpstr>Calibri Light</vt:lpstr>
      <vt:lpstr>Cordia New</vt:lpstr>
      <vt:lpstr>JasmineUPC</vt:lpstr>
      <vt:lpstr>TH SarabunPSK</vt:lpstr>
      <vt:lpstr>ธีมของ Office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Klang Kamnamsab</dc:creator>
  <cp:lastModifiedBy>svoa</cp:lastModifiedBy>
  <cp:revision>66</cp:revision>
  <cp:lastPrinted>2023-06-12T01:35:47Z</cp:lastPrinted>
  <dcterms:created xsi:type="dcterms:W3CDTF">2020-12-28T02:24:24Z</dcterms:created>
  <dcterms:modified xsi:type="dcterms:W3CDTF">2023-06-12T01:36:06Z</dcterms:modified>
</cp:coreProperties>
</file>